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88479-D958-4F74-AC0D-1F036D612C1F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20571-2ADB-492D-980C-8459FD14C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67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0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9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4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79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0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6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4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7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18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 dirty="0" smtClean="0"/>
              <a:t>  Phương pháp sáng tạo SCAMPER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F6515-499F-4C2A-A222-F9F856D1C38D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1295400" cy="1316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10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52400"/>
            <a:ext cx="7848600" cy="1390650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vi-VN" dirty="0" smtClean="0">
                <a:latin typeface="+mn-lt"/>
              </a:rPr>
              <a:t>Phương pháp sáng tạo SCAMPER</a:t>
            </a:r>
            <a:endParaRPr lang="en-US" dirty="0">
              <a:latin typeface="+mn-lt"/>
            </a:endParaRPr>
          </a:p>
        </p:txBody>
      </p:sp>
      <p:sp>
        <p:nvSpPr>
          <p:cNvPr id="4" name="Flowchart: Connector 3"/>
          <p:cNvSpPr/>
          <p:nvPr/>
        </p:nvSpPr>
        <p:spPr>
          <a:xfrm rot="10800000" flipH="1" flipV="1">
            <a:off x="3646516" y="1417320"/>
            <a:ext cx="1645920" cy="1097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Sublution(thay thế)</a:t>
            </a:r>
            <a:endParaRPr lang="en-US" dirty="0"/>
          </a:p>
        </p:txBody>
      </p:sp>
      <p:sp>
        <p:nvSpPr>
          <p:cNvPr id="5" name="Flowchart: Connector 4"/>
          <p:cNvSpPr/>
          <p:nvPr/>
        </p:nvSpPr>
        <p:spPr>
          <a:xfrm>
            <a:off x="5590308" y="2286000"/>
            <a:ext cx="1593273" cy="1219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Combine(kết hợp)</a:t>
            </a:r>
            <a:endParaRPr lang="en-US" dirty="0"/>
          </a:p>
        </p:txBody>
      </p:sp>
      <p:sp>
        <p:nvSpPr>
          <p:cNvPr id="6" name="Flowchart: Connector 5"/>
          <p:cNvSpPr/>
          <p:nvPr/>
        </p:nvSpPr>
        <p:spPr>
          <a:xfrm>
            <a:off x="2119743" y="3733800"/>
            <a:ext cx="1371600" cy="1219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Eliminate(loại bỏ)</a:t>
            </a:r>
            <a:endParaRPr lang="en-US" dirty="0"/>
          </a:p>
        </p:txBody>
      </p:sp>
      <p:sp>
        <p:nvSpPr>
          <p:cNvPr id="7" name="Flowchart: Connector 6"/>
          <p:cNvSpPr/>
          <p:nvPr/>
        </p:nvSpPr>
        <p:spPr>
          <a:xfrm>
            <a:off x="5964381" y="4059382"/>
            <a:ext cx="1614056" cy="1219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Adapt (thích nghi)</a:t>
            </a:r>
            <a:endParaRPr lang="en-US" dirty="0"/>
          </a:p>
        </p:txBody>
      </p:sp>
      <p:sp>
        <p:nvSpPr>
          <p:cNvPr id="8" name="Flowchart: Connector 7"/>
          <p:cNvSpPr/>
          <p:nvPr/>
        </p:nvSpPr>
        <p:spPr>
          <a:xfrm>
            <a:off x="2029689" y="2528455"/>
            <a:ext cx="1551709" cy="10668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Reverse(đảo ngược)</a:t>
            </a:r>
            <a:endParaRPr lang="en-US" dirty="0"/>
          </a:p>
        </p:txBody>
      </p:sp>
      <p:sp>
        <p:nvSpPr>
          <p:cNvPr id="9" name="Flowchart: Connector 8"/>
          <p:cNvSpPr/>
          <p:nvPr/>
        </p:nvSpPr>
        <p:spPr>
          <a:xfrm>
            <a:off x="2743200" y="5140036"/>
            <a:ext cx="1371600" cy="1219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dirty="0" smtClean="0"/>
              <a:t>Put(thêm vào)</a:t>
            </a:r>
            <a:endParaRPr lang="en-US" sz="1600" dirty="0"/>
          </a:p>
        </p:txBody>
      </p:sp>
      <p:sp>
        <p:nvSpPr>
          <p:cNvPr id="10" name="Flowchart: Connector 9"/>
          <p:cNvSpPr/>
          <p:nvPr/>
        </p:nvSpPr>
        <p:spPr>
          <a:xfrm>
            <a:off x="4682836" y="5257800"/>
            <a:ext cx="1219200" cy="125383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/>
              <a:t>Modify(hiệu chỉnh)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62401" y="3574473"/>
            <a:ext cx="162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/>
              <a:t>SCAMPER</a:t>
            </a:r>
            <a:endParaRPr lang="en-US" sz="2000" b="1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1</a:t>
            </a:fld>
            <a:endParaRPr lang="en-US"/>
          </a:p>
        </p:txBody>
      </p:sp>
      <p:sp>
        <p:nvSpPr>
          <p:cNvPr id="16" name="Action Button: Home 15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6297562" y="6341806"/>
            <a:ext cx="473848" cy="4399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End 16">
            <a:hlinkClick r:id="" action="ppaction://hlinkshowjump?jump=lastslide" highlightClick="1"/>
            <a:hlinkHover r:id="" action="ppaction://hlinkshowjump?jump=nextslide"/>
          </p:cNvPr>
          <p:cNvSpPr/>
          <p:nvPr/>
        </p:nvSpPr>
        <p:spPr>
          <a:xfrm>
            <a:off x="6771409" y="6359236"/>
            <a:ext cx="533400" cy="42256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ction Button: Beginning 17">
            <a:hlinkClick r:id="" action="ppaction://hlinkshowjump?jump=firstslide" highlightClick="1"/>
          </p:cNvPr>
          <p:cNvSpPr/>
          <p:nvPr/>
        </p:nvSpPr>
        <p:spPr>
          <a:xfrm>
            <a:off x="5610754" y="6347057"/>
            <a:ext cx="707253" cy="43474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89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 smtClean="0"/>
              <a:t>Phép thay thế - Substitute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1800" dirty="0" smtClean="0"/>
              <a:t>Là suy nghĩ về sự thay thế, thay những thứ cũ thành những thứ mới, thay thế một bộ phận hay tòan bộ sản phẩm cũ thành những ý tưởng mới hay hơn, tốt hơn.</a:t>
            </a:r>
          </a:p>
          <a:p>
            <a:pPr marL="0" indent="0">
              <a:buNone/>
            </a:pPr>
            <a:r>
              <a:rPr lang="vi-VN" sz="1800" dirty="0" smtClean="0"/>
              <a:t>Một vài câu hỏi gợi ý:</a:t>
            </a:r>
          </a:p>
          <a:p>
            <a:pPr>
              <a:buFont typeface="Wingdings" pitchFamily="2" charset="2"/>
              <a:buChar char="ü"/>
            </a:pPr>
            <a:r>
              <a:rPr lang="vi-VN" sz="1800" dirty="0" smtClean="0"/>
              <a:t>Có thể thay thế thành phần nào?</a:t>
            </a:r>
          </a:p>
          <a:p>
            <a:pPr>
              <a:buFont typeface="Wingdings" pitchFamily="2" charset="2"/>
              <a:buChar char="ü"/>
            </a:pPr>
            <a:r>
              <a:rPr lang="vi-VN" sz="1800" dirty="0" smtClean="0"/>
              <a:t>Có thể thay thế ai/</a:t>
            </a:r>
          </a:p>
          <a:p>
            <a:pPr>
              <a:buFont typeface="Wingdings" pitchFamily="2" charset="2"/>
              <a:buChar char="ü"/>
            </a:pPr>
            <a:r>
              <a:rPr lang="vi-VN" sz="1800" dirty="0" smtClean="0"/>
              <a:t>Có thể thay thế vị trí, thời gian, kế hoạch, quy trình, hệ thống nào?</a:t>
            </a:r>
          </a:p>
          <a:p>
            <a:pPr>
              <a:buFont typeface="Wingdings" pitchFamily="2" charset="2"/>
              <a:buChar char="ü"/>
            </a:pPr>
            <a:r>
              <a:rPr lang="vi-VN" sz="1800" dirty="0" smtClean="0"/>
              <a:t>Có thể sử dụng ý tưởng này ở vị trí khác không?</a:t>
            </a:r>
          </a:p>
        </p:txBody>
      </p:sp>
      <p:pic>
        <p:nvPicPr>
          <p:cNvPr id="2050" name="Picture 2" descr="C:\Program Files (x86)\Microsoft Office\MEDIA\CAGCAT10\j014988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87844"/>
            <a:ext cx="3040163" cy="243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2</a:t>
            </a:fld>
            <a:endParaRPr lang="en-US"/>
          </a:p>
        </p:txBody>
      </p:sp>
      <p:sp>
        <p:nvSpPr>
          <p:cNvPr id="7" name="Action Button: Home 6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5638800" y="6376219"/>
            <a:ext cx="5334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Beginning 7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5257800" y="6376219"/>
            <a:ext cx="381000" cy="481781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End 8">
            <a:hlinkClick r:id="" action="ppaction://hlinkshowjump?jump=lastslide" highlightClick="1"/>
            <a:hlinkHover r:id="" action="ppaction://hlinkshowjump?jump=nextslide"/>
          </p:cNvPr>
          <p:cNvSpPr/>
          <p:nvPr/>
        </p:nvSpPr>
        <p:spPr>
          <a:xfrm>
            <a:off x="6172200" y="6376218"/>
            <a:ext cx="457200" cy="457201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12480" cy="1143000"/>
          </a:xfrm>
        </p:spPr>
        <p:txBody>
          <a:bodyPr/>
          <a:lstStyle/>
          <a:p>
            <a:r>
              <a:rPr lang="vi-VN" b="1" dirty="0" smtClean="0"/>
              <a:t>Phép kết hợp - combine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1800" dirty="0"/>
              <a:t>L</a:t>
            </a:r>
            <a:r>
              <a:rPr lang="vi-VN" sz="1800" dirty="0" smtClean="0"/>
              <a:t>à kết hợp vật chất với vật chất, thông tin dịch vụ với thông tin dịch vụ hay vật chất với thông tin dịch vụ.</a:t>
            </a:r>
          </a:p>
          <a:p>
            <a:pPr marL="0" indent="0">
              <a:buNone/>
            </a:pPr>
            <a:r>
              <a:rPr lang="vi-VN" sz="1800" dirty="0" smtClean="0"/>
              <a:t>Một vài câu hỏi gợi ý:</a:t>
            </a:r>
          </a:p>
          <a:p>
            <a:pPr>
              <a:buFont typeface="Wingdings" pitchFamily="2" charset="2"/>
              <a:buChar char="Ø"/>
            </a:pPr>
            <a:r>
              <a:rPr lang="vi-VN" sz="1800" dirty="0" smtClean="0"/>
              <a:t>Có thể kết hợp ý tưởng hay thành phần nào?</a:t>
            </a:r>
          </a:p>
          <a:p>
            <a:pPr>
              <a:buFont typeface="Wingdings" pitchFamily="2" charset="2"/>
              <a:buChar char="Ø"/>
            </a:pPr>
            <a:r>
              <a:rPr lang="vi-VN" sz="1800" dirty="0" smtClean="0"/>
              <a:t>Có thể kết hợp vật liệu gì?</a:t>
            </a:r>
          </a:p>
          <a:p>
            <a:pPr>
              <a:buFont typeface="Wingdings" pitchFamily="2" charset="2"/>
              <a:buChar char="Ø"/>
            </a:pPr>
            <a:r>
              <a:rPr lang="vi-VN" sz="1800" dirty="0" smtClean="0"/>
              <a:t>Những mục tiêu nào có thể kết hợp lại?</a:t>
            </a:r>
          </a:p>
          <a:p>
            <a:pPr>
              <a:buFont typeface="Wingdings" pitchFamily="2" charset="2"/>
              <a:buChar char="Ø"/>
            </a:pPr>
            <a:r>
              <a:rPr lang="vi-VN" sz="1800" dirty="0" smtClean="0"/>
              <a:t>Những thứ nào có thể trộn lẫn với nhau?</a:t>
            </a:r>
            <a:endParaRPr lang="en-US" sz="1800" dirty="0"/>
          </a:p>
        </p:txBody>
      </p:sp>
      <p:pic>
        <p:nvPicPr>
          <p:cNvPr id="3074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6886"/>
            <a:ext cx="1773022" cy="18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1995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167" y="2595551"/>
            <a:ext cx="1670609" cy="179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3</a:t>
            </a:fld>
            <a:endParaRPr lang="en-US"/>
          </a:p>
        </p:txBody>
      </p:sp>
      <p:sp>
        <p:nvSpPr>
          <p:cNvPr id="7" name="Action Button: Home 6">
            <a:hlinkClick r:id="" action="ppaction://noaction" highlightClick="1"/>
          </p:cNvPr>
          <p:cNvSpPr/>
          <p:nvPr/>
        </p:nvSpPr>
        <p:spPr>
          <a:xfrm>
            <a:off x="5715000" y="6400800"/>
            <a:ext cx="457200" cy="304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End 7">
            <a:hlinkClick r:id="" action="ppaction://hlinkshowjump?jump=lastslide" highlightClick="1"/>
            <a:hlinkHover r:id="" action="ppaction://hlinkshowjump?jump=nextslide"/>
          </p:cNvPr>
          <p:cNvSpPr/>
          <p:nvPr/>
        </p:nvSpPr>
        <p:spPr>
          <a:xfrm>
            <a:off x="6280373" y="6400800"/>
            <a:ext cx="450633" cy="304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Beginning 8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5115611" y="6400800"/>
            <a:ext cx="523189" cy="33921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5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 smtClean="0"/>
              <a:t>Phép thích ứng - adapt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1800" dirty="0" smtClean="0"/>
              <a:t>Chuyển đối tượng cũ sang đối tượng mới, tạo hình ảnh mới thân thiện, gần gủi, đẹp hơn?</a:t>
            </a:r>
          </a:p>
          <a:p>
            <a:pPr marL="0" indent="0">
              <a:buNone/>
            </a:pPr>
            <a:r>
              <a:rPr lang="vi-VN" sz="1800" dirty="0" smtClean="0"/>
              <a:t>Một vài câu hỏi gợi ý?</a:t>
            </a:r>
          </a:p>
          <a:p>
            <a:pPr>
              <a:buFont typeface="Wingdings" pitchFamily="2" charset="2"/>
              <a:buChar char="v"/>
            </a:pPr>
            <a:r>
              <a:rPr lang="vi-VN" sz="1800" dirty="0" smtClean="0"/>
              <a:t>Làm thế nào để thích nghi tốt hơn?</a:t>
            </a:r>
          </a:p>
          <a:p>
            <a:pPr>
              <a:buFont typeface="Wingdings" pitchFamily="2" charset="2"/>
              <a:buChar char="v"/>
            </a:pPr>
            <a:r>
              <a:rPr lang="vi-VN" sz="1800" dirty="0" smtClean="0"/>
              <a:t>Làm thế nào để có thể tương thích tốt?</a:t>
            </a:r>
          </a:p>
          <a:p>
            <a:pPr>
              <a:buFont typeface="Wingdings" pitchFamily="2" charset="2"/>
              <a:buChar char="v"/>
            </a:pPr>
            <a:r>
              <a:rPr lang="vi-VN" sz="1800" dirty="0" smtClean="0"/>
              <a:t>Làm thế nào để thích hợp hơn?</a:t>
            </a:r>
          </a:p>
          <a:p>
            <a:pPr>
              <a:buFont typeface="Wingdings" pitchFamily="2" charset="2"/>
              <a:buChar char="v"/>
            </a:pPr>
            <a:r>
              <a:rPr lang="vi-VN" sz="1800" dirty="0" smtClean="0"/>
              <a:t>Có cái gì khác mà mà tương tự cái chúng ta đang xét không, nhưng trong một tình huống khác?</a:t>
            </a:r>
            <a:endParaRPr lang="en-US" sz="1800" dirty="0"/>
          </a:p>
        </p:txBody>
      </p:sp>
      <p:pic>
        <p:nvPicPr>
          <p:cNvPr id="4098" name="Picture 2" descr="C:\Program Files (x86)\Microsoft Office\MEDIA\CAGCAT10\j019966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031" y="2057400"/>
            <a:ext cx="2891028" cy="279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6/28/2016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võ duy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F6515-499F-4C2A-A222-F9F856D1C38D}" type="slidenum">
              <a:rPr lang="en-US" smtClean="0"/>
              <a:t>4</a:t>
            </a:fld>
            <a:endParaRPr lang="en-US"/>
          </a:p>
        </p:txBody>
      </p:sp>
      <p:sp>
        <p:nvSpPr>
          <p:cNvPr id="7" name="Action Button: End 6">
            <a:hlinkClick r:id="" action="ppaction://hlinkshowjump?jump=lastslide" highlightClick="1"/>
            <a:hlinkHover r:id="" action="ppaction://hlinkshowjump?jump=nextslide"/>
          </p:cNvPr>
          <p:cNvSpPr/>
          <p:nvPr/>
        </p:nvSpPr>
        <p:spPr>
          <a:xfrm>
            <a:off x="6324600" y="6400800"/>
            <a:ext cx="671945" cy="30480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5867400" y="6400800"/>
            <a:ext cx="457200" cy="304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Beginning 8">
            <a:hlinkClick r:id="" action="ppaction://hlinkshowjump?jump=firstslide" highlightClick="1"/>
            <a:hlinkHover r:id="" action="ppaction://hlinkshowjump?jump=nextslide"/>
          </p:cNvPr>
          <p:cNvSpPr/>
          <p:nvPr/>
        </p:nvSpPr>
        <p:spPr>
          <a:xfrm>
            <a:off x="5410200" y="6400800"/>
            <a:ext cx="457200" cy="30480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37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>
        <p:split orient="vert"/>
      </p:transition>
    </mc:Choice>
    <mc:Fallback xmlns="">
      <p:transition advTm="1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308</Words>
  <Application>Microsoft Office PowerPoint</Application>
  <PresentationFormat>On-screen Show (4:3)</PresentationFormat>
  <Paragraphs>42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Substitute</vt:lpstr>
      <vt:lpstr>Phép kết hợp - combine</vt:lpstr>
      <vt:lpstr>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9</cp:revision>
  <dcterms:created xsi:type="dcterms:W3CDTF">2016-06-28T00:41:50Z</dcterms:created>
  <dcterms:modified xsi:type="dcterms:W3CDTF">2016-06-28T01:52:26Z</dcterms:modified>
</cp:coreProperties>
</file>